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67" r:id="rId3"/>
    <p:sldId id="263" r:id="rId4"/>
    <p:sldId id="268" r:id="rId5"/>
    <p:sldId id="269" r:id="rId6"/>
  </p:sldIdLst>
  <p:sldSz cx="12192000" cy="6858000"/>
  <p:notesSz cx="6858000" cy="9144000"/>
  <p:embeddedFontLst>
    <p:embeddedFont>
      <p:font typeface="Roboto" panose="02000000000000000000" pitchFamily="2" charset="0"/>
      <p:regular r:id="rId7"/>
      <p:bold r:id="rId8"/>
      <p:italic r:id="rId9"/>
      <p:boldItalic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EF"/>
    <a:srgbClr val="0952C9"/>
    <a:srgbClr val="7F7F7F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10" y="9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682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604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04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812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86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0867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864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136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379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280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1437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296F0-D1D2-4BF4-A5AF-452ACF190034}" type="datetimeFigureOut">
              <a:rPr lang="ko-KR" altLang="en-US" smtClean="0"/>
              <a:t>2020-06-05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81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925040"/>
            <a:ext cx="12192000" cy="2646877"/>
          </a:xfrm>
          <a:prstGeom prst="rect">
            <a:avLst/>
          </a:prstGeom>
          <a:solidFill>
            <a:srgbClr val="007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0078E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52525" y="2648313"/>
            <a:ext cx="104112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bg1"/>
                </a:solidFill>
                <a:latin typeface="Roboto" panose="02000000000000000000" pitchFamily="2" charset="0"/>
                <a:ea typeface="굴림" panose="020B0600000101010101" pitchFamily="50" charset="-127"/>
              </a:rPr>
              <a:t>Establishing pseudo node-link relationship using Reinforcement Learning Algorithm</a:t>
            </a:r>
            <a:endParaRPr lang="ko-KR" altLang="en-US" sz="3600" b="1" dirty="0">
              <a:solidFill>
                <a:schemeClr val="bg1"/>
              </a:solidFill>
              <a:latin typeface="Roboto" panose="02000000000000000000" pitchFamily="2" charset="0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2339" y="6139851"/>
            <a:ext cx="3411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Roboto" panose="02000000000000000000" pitchFamily="2" charset="0"/>
                <a:ea typeface="굴림" panose="020B0600000101010101" pitchFamily="50" charset="-127"/>
              </a:rPr>
              <a:t>HanKyeol Kyung, 2020020562</a:t>
            </a:r>
            <a:endParaRPr lang="ko-KR" altLang="en-US" b="1" dirty="0">
              <a:latin typeface="Roboto" panose="02000000000000000000" pitchFamily="2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4121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>
          <a:xfrm>
            <a:off x="323849" y="292387"/>
            <a:ext cx="11530099" cy="1162050"/>
          </a:xfrm>
          <a:custGeom>
            <a:avLst/>
            <a:gdLst>
              <a:gd name="connsiteX0" fmla="*/ 161913 w 11449050"/>
              <a:gd name="connsiteY0" fmla="*/ 0 h 1162050"/>
              <a:gd name="connsiteX1" fmla="*/ 11287137 w 11449050"/>
              <a:gd name="connsiteY1" fmla="*/ 0 h 1162050"/>
              <a:gd name="connsiteX2" fmla="*/ 11449050 w 11449050"/>
              <a:gd name="connsiteY2" fmla="*/ 0 h 1162050"/>
              <a:gd name="connsiteX3" fmla="*/ 11449050 w 11449050"/>
              <a:gd name="connsiteY3" fmla="*/ 342723 h 1162050"/>
              <a:gd name="connsiteX4" fmla="*/ 11449050 w 11449050"/>
              <a:gd name="connsiteY4" fmla="*/ 712735 h 1162050"/>
              <a:gd name="connsiteX5" fmla="*/ 11449050 w 11449050"/>
              <a:gd name="connsiteY5" fmla="*/ 768797 h 1162050"/>
              <a:gd name="connsiteX6" fmla="*/ 11442765 w 11449050"/>
              <a:gd name="connsiteY6" fmla="*/ 775082 h 1162050"/>
              <a:gd name="connsiteX7" fmla="*/ 11439921 w 11449050"/>
              <a:gd name="connsiteY7" fmla="*/ 803288 h 1162050"/>
              <a:gd name="connsiteX8" fmla="*/ 11090288 w 11449050"/>
              <a:gd name="connsiteY8" fmla="*/ 1152922 h 1162050"/>
              <a:gd name="connsiteX9" fmla="*/ 11062082 w 11449050"/>
              <a:gd name="connsiteY9" fmla="*/ 1155765 h 1162050"/>
              <a:gd name="connsiteX10" fmla="*/ 11055797 w 11449050"/>
              <a:gd name="connsiteY10" fmla="*/ 1162050 h 1162050"/>
              <a:gd name="connsiteX11" fmla="*/ 10999735 w 11449050"/>
              <a:gd name="connsiteY11" fmla="*/ 1162050 h 1162050"/>
              <a:gd name="connsiteX12" fmla="*/ 449315 w 11449050"/>
              <a:gd name="connsiteY12" fmla="*/ 1162050 h 1162050"/>
              <a:gd name="connsiteX13" fmla="*/ 0 w 11449050"/>
              <a:gd name="connsiteY13" fmla="*/ 1162050 h 1162050"/>
              <a:gd name="connsiteX14" fmla="*/ 0 w 11449050"/>
              <a:gd name="connsiteY14" fmla="*/ 712735 h 1162050"/>
              <a:gd name="connsiteX15" fmla="*/ 0 w 11449050"/>
              <a:gd name="connsiteY15" fmla="*/ 392657 h 1162050"/>
              <a:gd name="connsiteX16" fmla="*/ 0 w 11449050"/>
              <a:gd name="connsiteY16" fmla="*/ 342723 h 1162050"/>
              <a:gd name="connsiteX17" fmla="*/ 131601 w 11449050"/>
              <a:gd name="connsiteY17" fmla="*/ 25009 h 1162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1449050" h="1162050">
                <a:moveTo>
                  <a:pt x="161913" y="0"/>
                </a:moveTo>
                <a:lnTo>
                  <a:pt x="11287137" y="0"/>
                </a:lnTo>
                <a:lnTo>
                  <a:pt x="11449050" y="0"/>
                </a:lnTo>
                <a:lnTo>
                  <a:pt x="11449050" y="342723"/>
                </a:lnTo>
                <a:lnTo>
                  <a:pt x="11449050" y="712735"/>
                </a:lnTo>
                <a:lnTo>
                  <a:pt x="11449050" y="768797"/>
                </a:lnTo>
                <a:lnTo>
                  <a:pt x="11442765" y="775082"/>
                </a:lnTo>
                <a:lnTo>
                  <a:pt x="11439921" y="803288"/>
                </a:lnTo>
                <a:cubicBezTo>
                  <a:pt x="11404010" y="978784"/>
                  <a:pt x="11265784" y="1117010"/>
                  <a:pt x="11090288" y="1152922"/>
                </a:cubicBezTo>
                <a:lnTo>
                  <a:pt x="11062082" y="1155765"/>
                </a:lnTo>
                <a:lnTo>
                  <a:pt x="11055797" y="1162050"/>
                </a:lnTo>
                <a:lnTo>
                  <a:pt x="10999735" y="1162050"/>
                </a:lnTo>
                <a:lnTo>
                  <a:pt x="449315" y="1162050"/>
                </a:lnTo>
                <a:lnTo>
                  <a:pt x="0" y="1162050"/>
                </a:lnTo>
                <a:lnTo>
                  <a:pt x="0" y="712735"/>
                </a:lnTo>
                <a:lnTo>
                  <a:pt x="0" y="392657"/>
                </a:lnTo>
                <a:lnTo>
                  <a:pt x="0" y="342723"/>
                </a:lnTo>
                <a:cubicBezTo>
                  <a:pt x="0" y="218648"/>
                  <a:pt x="50291" y="106319"/>
                  <a:pt x="131601" y="25009"/>
                </a:cubicBezTo>
                <a:close/>
              </a:path>
            </a:pathLst>
          </a:custGeom>
          <a:solidFill>
            <a:srgbClr val="007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076843" y="550246"/>
            <a:ext cx="41578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Motivation</a:t>
            </a:r>
            <a:endParaRPr lang="ko-KR" altLang="en-US" sz="3200" b="1" dirty="0">
              <a:solidFill>
                <a:schemeClr val="bg1"/>
              </a:solidFill>
              <a:latin typeface="Roboto" panose="02000000000000000000" pitchFamily="2" charset="0"/>
              <a:ea typeface="굴림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A2C1D57-C5F8-4BF7-A2F1-EBEE6097D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277" y="2024493"/>
            <a:ext cx="3115974" cy="223335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73659DC-9563-4C5B-86AE-4B224C051FC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6" t="10484" r="6641" b="6533"/>
          <a:stretch/>
        </p:blipFill>
        <p:spPr>
          <a:xfrm>
            <a:off x="1071647" y="2024493"/>
            <a:ext cx="4598592" cy="223335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9DC95F4-2EB6-4753-AA95-717BADAA24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357" y="1536382"/>
            <a:ext cx="2812823" cy="1162035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0E1DF63-9937-49AD-931F-70D2841F877C}"/>
              </a:ext>
            </a:extLst>
          </p:cNvPr>
          <p:cNvSpPr/>
          <p:nvPr/>
        </p:nvSpPr>
        <p:spPr>
          <a:xfrm>
            <a:off x="1650438" y="2797533"/>
            <a:ext cx="546931" cy="4015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411B4F4-A389-4439-8760-8D6C65CD80FD}"/>
              </a:ext>
            </a:extLst>
          </p:cNvPr>
          <p:cNvCxnSpPr>
            <a:cxnSpLocks/>
          </p:cNvCxnSpPr>
          <p:nvPr/>
        </p:nvCxnSpPr>
        <p:spPr>
          <a:xfrm flipH="1" flipV="1">
            <a:off x="1415359" y="2698418"/>
            <a:ext cx="235079" cy="991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C4B2B8EF-3B1B-4584-A7E5-0F8072F5393F}"/>
              </a:ext>
            </a:extLst>
          </p:cNvPr>
          <p:cNvCxnSpPr>
            <a:cxnSpLocks/>
          </p:cNvCxnSpPr>
          <p:nvPr/>
        </p:nvCxnSpPr>
        <p:spPr>
          <a:xfrm flipV="1">
            <a:off x="2197369" y="2698418"/>
            <a:ext cx="2030811" cy="991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DC7E68D-58E1-496F-8A1B-916BD549A13F}"/>
              </a:ext>
            </a:extLst>
          </p:cNvPr>
          <p:cNvSpPr txBox="1"/>
          <p:nvPr/>
        </p:nvSpPr>
        <p:spPr>
          <a:xfrm>
            <a:off x="645886" y="4450265"/>
            <a:ext cx="5450114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0078E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Research area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    My research team uses RSSI of wireless signal for localization. Each point of map contains its position, and RSSI from different sources. The point not collected has </a:t>
            </a:r>
            <a:r>
              <a:rPr lang="en-US" altLang="ko-KR" dirty="0" err="1">
                <a:latin typeface="Roboto" panose="02000000000000000000" pitchFamily="2" charset="0"/>
                <a:ea typeface="Roboto" panose="02000000000000000000" pitchFamily="2" charset="0"/>
              </a:rPr>
              <a:t>NaN</a:t>
            </a: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 value.</a:t>
            </a:r>
          </a:p>
          <a:p>
            <a:pPr>
              <a:lnSpc>
                <a:spcPct val="150000"/>
              </a:lnSpc>
            </a:pPr>
            <a:endParaRPr lang="ko-KR" altLang="en-US" dirty="0">
              <a:latin typeface="Roboto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38D723-959E-4F8D-9CA4-3D3B8D67241A}"/>
              </a:ext>
            </a:extLst>
          </p:cNvPr>
          <p:cNvSpPr txBox="1"/>
          <p:nvPr/>
        </p:nvSpPr>
        <p:spPr>
          <a:xfrm>
            <a:off x="6642931" y="4450265"/>
            <a:ext cx="484866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0078E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Node – Link relationship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    As a navigation service, determining node link improves performance, while it`s time-consuming work.</a:t>
            </a:r>
          </a:p>
          <a:p>
            <a:pPr>
              <a:lnSpc>
                <a:spcPct val="150000"/>
              </a:lnSpc>
            </a:pPr>
            <a:endParaRPr lang="ko-KR" altLang="en-US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00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663987"/>
            <a:ext cx="11530098" cy="0"/>
          </a:xfrm>
          <a:prstGeom prst="line">
            <a:avLst/>
          </a:prstGeom>
          <a:ln w="28575">
            <a:solidFill>
              <a:srgbClr val="0078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323850" y="6591300"/>
            <a:ext cx="11530098" cy="0"/>
          </a:xfrm>
          <a:prstGeom prst="line">
            <a:avLst/>
          </a:prstGeom>
          <a:ln w="28575">
            <a:solidFill>
              <a:srgbClr val="0078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자유형 20"/>
          <p:cNvSpPr/>
          <p:nvPr/>
        </p:nvSpPr>
        <p:spPr>
          <a:xfrm>
            <a:off x="323849" y="292387"/>
            <a:ext cx="11530099" cy="1162050"/>
          </a:xfrm>
          <a:custGeom>
            <a:avLst/>
            <a:gdLst>
              <a:gd name="connsiteX0" fmla="*/ 161913 w 11449050"/>
              <a:gd name="connsiteY0" fmla="*/ 0 h 1162050"/>
              <a:gd name="connsiteX1" fmla="*/ 11287137 w 11449050"/>
              <a:gd name="connsiteY1" fmla="*/ 0 h 1162050"/>
              <a:gd name="connsiteX2" fmla="*/ 11449050 w 11449050"/>
              <a:gd name="connsiteY2" fmla="*/ 0 h 1162050"/>
              <a:gd name="connsiteX3" fmla="*/ 11449050 w 11449050"/>
              <a:gd name="connsiteY3" fmla="*/ 342723 h 1162050"/>
              <a:gd name="connsiteX4" fmla="*/ 11449050 w 11449050"/>
              <a:gd name="connsiteY4" fmla="*/ 712735 h 1162050"/>
              <a:gd name="connsiteX5" fmla="*/ 11449050 w 11449050"/>
              <a:gd name="connsiteY5" fmla="*/ 768797 h 1162050"/>
              <a:gd name="connsiteX6" fmla="*/ 11442765 w 11449050"/>
              <a:gd name="connsiteY6" fmla="*/ 775082 h 1162050"/>
              <a:gd name="connsiteX7" fmla="*/ 11439921 w 11449050"/>
              <a:gd name="connsiteY7" fmla="*/ 803288 h 1162050"/>
              <a:gd name="connsiteX8" fmla="*/ 11090288 w 11449050"/>
              <a:gd name="connsiteY8" fmla="*/ 1152922 h 1162050"/>
              <a:gd name="connsiteX9" fmla="*/ 11062082 w 11449050"/>
              <a:gd name="connsiteY9" fmla="*/ 1155765 h 1162050"/>
              <a:gd name="connsiteX10" fmla="*/ 11055797 w 11449050"/>
              <a:gd name="connsiteY10" fmla="*/ 1162050 h 1162050"/>
              <a:gd name="connsiteX11" fmla="*/ 10999735 w 11449050"/>
              <a:gd name="connsiteY11" fmla="*/ 1162050 h 1162050"/>
              <a:gd name="connsiteX12" fmla="*/ 449315 w 11449050"/>
              <a:gd name="connsiteY12" fmla="*/ 1162050 h 1162050"/>
              <a:gd name="connsiteX13" fmla="*/ 0 w 11449050"/>
              <a:gd name="connsiteY13" fmla="*/ 1162050 h 1162050"/>
              <a:gd name="connsiteX14" fmla="*/ 0 w 11449050"/>
              <a:gd name="connsiteY14" fmla="*/ 712735 h 1162050"/>
              <a:gd name="connsiteX15" fmla="*/ 0 w 11449050"/>
              <a:gd name="connsiteY15" fmla="*/ 392657 h 1162050"/>
              <a:gd name="connsiteX16" fmla="*/ 0 w 11449050"/>
              <a:gd name="connsiteY16" fmla="*/ 342723 h 1162050"/>
              <a:gd name="connsiteX17" fmla="*/ 131601 w 11449050"/>
              <a:gd name="connsiteY17" fmla="*/ 25009 h 1162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1449050" h="1162050">
                <a:moveTo>
                  <a:pt x="161913" y="0"/>
                </a:moveTo>
                <a:lnTo>
                  <a:pt x="11287137" y="0"/>
                </a:lnTo>
                <a:lnTo>
                  <a:pt x="11449050" y="0"/>
                </a:lnTo>
                <a:lnTo>
                  <a:pt x="11449050" y="342723"/>
                </a:lnTo>
                <a:lnTo>
                  <a:pt x="11449050" y="712735"/>
                </a:lnTo>
                <a:lnTo>
                  <a:pt x="11449050" y="768797"/>
                </a:lnTo>
                <a:lnTo>
                  <a:pt x="11442765" y="775082"/>
                </a:lnTo>
                <a:lnTo>
                  <a:pt x="11439921" y="803288"/>
                </a:lnTo>
                <a:cubicBezTo>
                  <a:pt x="11404010" y="978784"/>
                  <a:pt x="11265784" y="1117010"/>
                  <a:pt x="11090288" y="1152922"/>
                </a:cubicBezTo>
                <a:lnTo>
                  <a:pt x="11062082" y="1155765"/>
                </a:lnTo>
                <a:lnTo>
                  <a:pt x="11055797" y="1162050"/>
                </a:lnTo>
                <a:lnTo>
                  <a:pt x="10999735" y="1162050"/>
                </a:lnTo>
                <a:lnTo>
                  <a:pt x="449315" y="1162050"/>
                </a:lnTo>
                <a:lnTo>
                  <a:pt x="0" y="1162050"/>
                </a:lnTo>
                <a:lnTo>
                  <a:pt x="0" y="712735"/>
                </a:lnTo>
                <a:lnTo>
                  <a:pt x="0" y="392657"/>
                </a:lnTo>
                <a:lnTo>
                  <a:pt x="0" y="342723"/>
                </a:lnTo>
                <a:cubicBezTo>
                  <a:pt x="0" y="218648"/>
                  <a:pt x="50291" y="106319"/>
                  <a:pt x="131601" y="25009"/>
                </a:cubicBezTo>
                <a:close/>
              </a:path>
            </a:pathLst>
          </a:custGeom>
          <a:solidFill>
            <a:srgbClr val="007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076843" y="550246"/>
            <a:ext cx="41578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Roboto" panose="02000000000000000000" pitchFamily="2" charset="0"/>
                <a:ea typeface="굴림" panose="020B0600000101010101" pitchFamily="50" charset="-127"/>
              </a:rPr>
              <a:t>Hypothesis</a:t>
            </a:r>
            <a:r>
              <a:rPr lang="en-US" altLang="ko-KR" sz="3200" b="1" dirty="0">
                <a:solidFill>
                  <a:schemeClr val="bg1"/>
                </a:solidFill>
                <a:latin typeface="Roboto" panose="02000000000000000000" pitchFamily="2" charset="0"/>
                <a:ea typeface="굴림" panose="020B0600000101010101" pitchFamily="50" charset="-127"/>
              </a:rPr>
              <a:t> / Aim</a:t>
            </a:r>
            <a:endParaRPr lang="ko-KR" altLang="en-US" sz="3200" b="1" dirty="0">
              <a:solidFill>
                <a:schemeClr val="bg1"/>
              </a:solidFill>
              <a:latin typeface="Roboto" panose="02000000000000000000" pitchFamily="2" charset="0"/>
              <a:ea typeface="굴림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F63A18-D6D9-44F1-AEB5-C83525FD9FF7}"/>
              </a:ext>
            </a:extLst>
          </p:cNvPr>
          <p:cNvSpPr txBox="1"/>
          <p:nvPr/>
        </p:nvSpPr>
        <p:spPr>
          <a:xfrm>
            <a:off x="6622480" y="2654856"/>
            <a:ext cx="507618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0078E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Reinforcement Learning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    Watching the map, I thought it`s quite similar with the ‘Cliff Walking’ problem in RL. RL outputs optimal policy which can avoid cliff based on its experience.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    If I consider the point not collected as a cliff,  well-established RL algorithm outputs optimal policy representing node link relationship</a:t>
            </a:r>
          </a:p>
          <a:p>
            <a:pPr>
              <a:lnSpc>
                <a:spcPct val="150000"/>
              </a:lnSpc>
            </a:pPr>
            <a:endParaRPr lang="ko-KR" altLang="en-US" dirty="0">
              <a:latin typeface="Roboto" panose="02000000000000000000" pitchFamily="2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E968FE6-0F77-4AEA-B150-4F21C6C814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6" t="10484" r="6641" b="6533"/>
          <a:stretch/>
        </p:blipFill>
        <p:spPr>
          <a:xfrm>
            <a:off x="5756769" y="1830085"/>
            <a:ext cx="1483181" cy="720324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6B8F455C-7076-4924-B757-8B541870F768}"/>
              </a:ext>
            </a:extLst>
          </p:cNvPr>
          <p:cNvCxnSpPr>
            <a:cxnSpLocks/>
            <a:endCxn id="9" idx="2"/>
          </p:cNvCxnSpPr>
          <p:nvPr/>
        </p:nvCxnSpPr>
        <p:spPr>
          <a:xfrm flipH="1" flipV="1">
            <a:off x="6498360" y="2550409"/>
            <a:ext cx="1740667" cy="7112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5E3071F-AE4B-45B4-94FA-CC22AAF0BAB7}"/>
              </a:ext>
            </a:extLst>
          </p:cNvPr>
          <p:cNvSpPr txBox="1"/>
          <p:nvPr/>
        </p:nvSpPr>
        <p:spPr>
          <a:xfrm>
            <a:off x="442063" y="5326133"/>
            <a:ext cx="5359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Cliff Walking, source: Reinforcement Learning: An Introduction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A4A47A6-D86C-4D9D-999A-68E346E2A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35" y="2507814"/>
            <a:ext cx="5359787" cy="268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84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663987"/>
            <a:ext cx="11530098" cy="0"/>
          </a:xfrm>
          <a:prstGeom prst="line">
            <a:avLst/>
          </a:prstGeom>
          <a:ln w="28575">
            <a:solidFill>
              <a:srgbClr val="0078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323850" y="6591300"/>
            <a:ext cx="11530098" cy="0"/>
          </a:xfrm>
          <a:prstGeom prst="line">
            <a:avLst/>
          </a:prstGeom>
          <a:ln w="28575">
            <a:solidFill>
              <a:srgbClr val="0078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자유형 20"/>
          <p:cNvSpPr/>
          <p:nvPr/>
        </p:nvSpPr>
        <p:spPr>
          <a:xfrm>
            <a:off x="323849" y="292387"/>
            <a:ext cx="11530099" cy="1162050"/>
          </a:xfrm>
          <a:custGeom>
            <a:avLst/>
            <a:gdLst>
              <a:gd name="connsiteX0" fmla="*/ 161913 w 11449050"/>
              <a:gd name="connsiteY0" fmla="*/ 0 h 1162050"/>
              <a:gd name="connsiteX1" fmla="*/ 11287137 w 11449050"/>
              <a:gd name="connsiteY1" fmla="*/ 0 h 1162050"/>
              <a:gd name="connsiteX2" fmla="*/ 11449050 w 11449050"/>
              <a:gd name="connsiteY2" fmla="*/ 0 h 1162050"/>
              <a:gd name="connsiteX3" fmla="*/ 11449050 w 11449050"/>
              <a:gd name="connsiteY3" fmla="*/ 342723 h 1162050"/>
              <a:gd name="connsiteX4" fmla="*/ 11449050 w 11449050"/>
              <a:gd name="connsiteY4" fmla="*/ 712735 h 1162050"/>
              <a:gd name="connsiteX5" fmla="*/ 11449050 w 11449050"/>
              <a:gd name="connsiteY5" fmla="*/ 768797 h 1162050"/>
              <a:gd name="connsiteX6" fmla="*/ 11442765 w 11449050"/>
              <a:gd name="connsiteY6" fmla="*/ 775082 h 1162050"/>
              <a:gd name="connsiteX7" fmla="*/ 11439921 w 11449050"/>
              <a:gd name="connsiteY7" fmla="*/ 803288 h 1162050"/>
              <a:gd name="connsiteX8" fmla="*/ 11090288 w 11449050"/>
              <a:gd name="connsiteY8" fmla="*/ 1152922 h 1162050"/>
              <a:gd name="connsiteX9" fmla="*/ 11062082 w 11449050"/>
              <a:gd name="connsiteY9" fmla="*/ 1155765 h 1162050"/>
              <a:gd name="connsiteX10" fmla="*/ 11055797 w 11449050"/>
              <a:gd name="connsiteY10" fmla="*/ 1162050 h 1162050"/>
              <a:gd name="connsiteX11" fmla="*/ 10999735 w 11449050"/>
              <a:gd name="connsiteY11" fmla="*/ 1162050 h 1162050"/>
              <a:gd name="connsiteX12" fmla="*/ 449315 w 11449050"/>
              <a:gd name="connsiteY12" fmla="*/ 1162050 h 1162050"/>
              <a:gd name="connsiteX13" fmla="*/ 0 w 11449050"/>
              <a:gd name="connsiteY13" fmla="*/ 1162050 h 1162050"/>
              <a:gd name="connsiteX14" fmla="*/ 0 w 11449050"/>
              <a:gd name="connsiteY14" fmla="*/ 712735 h 1162050"/>
              <a:gd name="connsiteX15" fmla="*/ 0 w 11449050"/>
              <a:gd name="connsiteY15" fmla="*/ 392657 h 1162050"/>
              <a:gd name="connsiteX16" fmla="*/ 0 w 11449050"/>
              <a:gd name="connsiteY16" fmla="*/ 342723 h 1162050"/>
              <a:gd name="connsiteX17" fmla="*/ 131601 w 11449050"/>
              <a:gd name="connsiteY17" fmla="*/ 25009 h 1162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1449050" h="1162050">
                <a:moveTo>
                  <a:pt x="161913" y="0"/>
                </a:moveTo>
                <a:lnTo>
                  <a:pt x="11287137" y="0"/>
                </a:lnTo>
                <a:lnTo>
                  <a:pt x="11449050" y="0"/>
                </a:lnTo>
                <a:lnTo>
                  <a:pt x="11449050" y="342723"/>
                </a:lnTo>
                <a:lnTo>
                  <a:pt x="11449050" y="712735"/>
                </a:lnTo>
                <a:lnTo>
                  <a:pt x="11449050" y="768797"/>
                </a:lnTo>
                <a:lnTo>
                  <a:pt x="11442765" y="775082"/>
                </a:lnTo>
                <a:lnTo>
                  <a:pt x="11439921" y="803288"/>
                </a:lnTo>
                <a:cubicBezTo>
                  <a:pt x="11404010" y="978784"/>
                  <a:pt x="11265784" y="1117010"/>
                  <a:pt x="11090288" y="1152922"/>
                </a:cubicBezTo>
                <a:lnTo>
                  <a:pt x="11062082" y="1155765"/>
                </a:lnTo>
                <a:lnTo>
                  <a:pt x="11055797" y="1162050"/>
                </a:lnTo>
                <a:lnTo>
                  <a:pt x="10999735" y="1162050"/>
                </a:lnTo>
                <a:lnTo>
                  <a:pt x="449315" y="1162050"/>
                </a:lnTo>
                <a:lnTo>
                  <a:pt x="0" y="1162050"/>
                </a:lnTo>
                <a:lnTo>
                  <a:pt x="0" y="712735"/>
                </a:lnTo>
                <a:lnTo>
                  <a:pt x="0" y="392657"/>
                </a:lnTo>
                <a:lnTo>
                  <a:pt x="0" y="342723"/>
                </a:lnTo>
                <a:cubicBezTo>
                  <a:pt x="0" y="218648"/>
                  <a:pt x="50291" y="106319"/>
                  <a:pt x="131601" y="25009"/>
                </a:cubicBezTo>
                <a:close/>
              </a:path>
            </a:pathLst>
          </a:custGeom>
          <a:solidFill>
            <a:srgbClr val="007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076843" y="550246"/>
            <a:ext cx="41578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Roboto" panose="02000000000000000000" pitchFamily="2" charset="0"/>
                <a:ea typeface="굴림" panose="020B0600000101010101" pitchFamily="50" charset="-127"/>
              </a:rPr>
              <a:t>Method / Difficulty</a:t>
            </a:r>
            <a:endParaRPr lang="ko-KR" altLang="en-US" sz="3200" b="1" dirty="0">
              <a:solidFill>
                <a:schemeClr val="bg1"/>
              </a:solidFill>
              <a:latin typeface="Roboto" panose="02000000000000000000" pitchFamily="2" charset="0"/>
              <a:ea typeface="굴림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44F7647-35BC-40D7-BDC7-CE5AF94F7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063" y="2176074"/>
            <a:ext cx="5653937" cy="29683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D82AFE-AB38-48D2-ACF5-B89252899954}"/>
              </a:ext>
            </a:extLst>
          </p:cNvPr>
          <p:cNvSpPr txBox="1"/>
          <p:nvPr/>
        </p:nvSpPr>
        <p:spPr>
          <a:xfrm>
            <a:off x="6471651" y="2234818"/>
            <a:ext cx="507618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0078E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Plenty of RL Algorithms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    Explosive growth of DNN not only make our society better, but lead to birth of new RL algorithms. Selecting suitable algorithm makes the training much easier and faster.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    As the gym of RSSI signal is not given, I have to design my own gym which can represent pedestrian`s habits well.</a:t>
            </a:r>
          </a:p>
          <a:p>
            <a:pPr>
              <a:lnSpc>
                <a:spcPct val="150000"/>
              </a:lnSpc>
            </a:pPr>
            <a:endParaRPr lang="ko-KR" altLang="en-US" dirty="0">
              <a:latin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DF5681-CFBB-480C-96B4-F1CA1732FCE5}"/>
              </a:ext>
            </a:extLst>
          </p:cNvPr>
          <p:cNvSpPr txBox="1"/>
          <p:nvPr/>
        </p:nvSpPr>
        <p:spPr>
          <a:xfrm>
            <a:off x="442063" y="5194013"/>
            <a:ext cx="56539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Roboto" panose="02000000000000000000" pitchFamily="2" charset="0"/>
                <a:ea typeface="Roboto" panose="02000000000000000000" pitchFamily="2" charset="0"/>
              </a:rPr>
              <a:t>Kinds of RL Algorithms, source: </a:t>
            </a:r>
            <a:r>
              <a:rPr lang="en-US" altLang="ko-KR" sz="1400" dirty="0" err="1">
                <a:latin typeface="Roboto" panose="02000000000000000000" pitchFamily="2" charset="0"/>
                <a:ea typeface="Roboto" panose="02000000000000000000" pitchFamily="2" charset="0"/>
              </a:rPr>
              <a:t>OpenAI</a:t>
            </a:r>
            <a:endParaRPr lang="ko-KR" altLang="en-US" sz="1400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090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663987"/>
            <a:ext cx="11530098" cy="0"/>
          </a:xfrm>
          <a:prstGeom prst="line">
            <a:avLst/>
          </a:prstGeom>
          <a:ln w="28575">
            <a:solidFill>
              <a:srgbClr val="0078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323850" y="6591300"/>
            <a:ext cx="11530098" cy="0"/>
          </a:xfrm>
          <a:prstGeom prst="line">
            <a:avLst/>
          </a:prstGeom>
          <a:ln w="28575">
            <a:solidFill>
              <a:srgbClr val="0078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자유형 20"/>
          <p:cNvSpPr/>
          <p:nvPr/>
        </p:nvSpPr>
        <p:spPr>
          <a:xfrm>
            <a:off x="323849" y="292387"/>
            <a:ext cx="11530099" cy="1162050"/>
          </a:xfrm>
          <a:custGeom>
            <a:avLst/>
            <a:gdLst>
              <a:gd name="connsiteX0" fmla="*/ 161913 w 11449050"/>
              <a:gd name="connsiteY0" fmla="*/ 0 h 1162050"/>
              <a:gd name="connsiteX1" fmla="*/ 11287137 w 11449050"/>
              <a:gd name="connsiteY1" fmla="*/ 0 h 1162050"/>
              <a:gd name="connsiteX2" fmla="*/ 11449050 w 11449050"/>
              <a:gd name="connsiteY2" fmla="*/ 0 h 1162050"/>
              <a:gd name="connsiteX3" fmla="*/ 11449050 w 11449050"/>
              <a:gd name="connsiteY3" fmla="*/ 342723 h 1162050"/>
              <a:gd name="connsiteX4" fmla="*/ 11449050 w 11449050"/>
              <a:gd name="connsiteY4" fmla="*/ 712735 h 1162050"/>
              <a:gd name="connsiteX5" fmla="*/ 11449050 w 11449050"/>
              <a:gd name="connsiteY5" fmla="*/ 768797 h 1162050"/>
              <a:gd name="connsiteX6" fmla="*/ 11442765 w 11449050"/>
              <a:gd name="connsiteY6" fmla="*/ 775082 h 1162050"/>
              <a:gd name="connsiteX7" fmla="*/ 11439921 w 11449050"/>
              <a:gd name="connsiteY7" fmla="*/ 803288 h 1162050"/>
              <a:gd name="connsiteX8" fmla="*/ 11090288 w 11449050"/>
              <a:gd name="connsiteY8" fmla="*/ 1152922 h 1162050"/>
              <a:gd name="connsiteX9" fmla="*/ 11062082 w 11449050"/>
              <a:gd name="connsiteY9" fmla="*/ 1155765 h 1162050"/>
              <a:gd name="connsiteX10" fmla="*/ 11055797 w 11449050"/>
              <a:gd name="connsiteY10" fmla="*/ 1162050 h 1162050"/>
              <a:gd name="connsiteX11" fmla="*/ 10999735 w 11449050"/>
              <a:gd name="connsiteY11" fmla="*/ 1162050 h 1162050"/>
              <a:gd name="connsiteX12" fmla="*/ 449315 w 11449050"/>
              <a:gd name="connsiteY12" fmla="*/ 1162050 h 1162050"/>
              <a:gd name="connsiteX13" fmla="*/ 0 w 11449050"/>
              <a:gd name="connsiteY13" fmla="*/ 1162050 h 1162050"/>
              <a:gd name="connsiteX14" fmla="*/ 0 w 11449050"/>
              <a:gd name="connsiteY14" fmla="*/ 712735 h 1162050"/>
              <a:gd name="connsiteX15" fmla="*/ 0 w 11449050"/>
              <a:gd name="connsiteY15" fmla="*/ 392657 h 1162050"/>
              <a:gd name="connsiteX16" fmla="*/ 0 w 11449050"/>
              <a:gd name="connsiteY16" fmla="*/ 342723 h 1162050"/>
              <a:gd name="connsiteX17" fmla="*/ 131601 w 11449050"/>
              <a:gd name="connsiteY17" fmla="*/ 25009 h 1162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1449050" h="1162050">
                <a:moveTo>
                  <a:pt x="161913" y="0"/>
                </a:moveTo>
                <a:lnTo>
                  <a:pt x="11287137" y="0"/>
                </a:lnTo>
                <a:lnTo>
                  <a:pt x="11449050" y="0"/>
                </a:lnTo>
                <a:lnTo>
                  <a:pt x="11449050" y="342723"/>
                </a:lnTo>
                <a:lnTo>
                  <a:pt x="11449050" y="712735"/>
                </a:lnTo>
                <a:lnTo>
                  <a:pt x="11449050" y="768797"/>
                </a:lnTo>
                <a:lnTo>
                  <a:pt x="11442765" y="775082"/>
                </a:lnTo>
                <a:lnTo>
                  <a:pt x="11439921" y="803288"/>
                </a:lnTo>
                <a:cubicBezTo>
                  <a:pt x="11404010" y="978784"/>
                  <a:pt x="11265784" y="1117010"/>
                  <a:pt x="11090288" y="1152922"/>
                </a:cubicBezTo>
                <a:lnTo>
                  <a:pt x="11062082" y="1155765"/>
                </a:lnTo>
                <a:lnTo>
                  <a:pt x="11055797" y="1162050"/>
                </a:lnTo>
                <a:lnTo>
                  <a:pt x="10999735" y="1162050"/>
                </a:lnTo>
                <a:lnTo>
                  <a:pt x="449315" y="1162050"/>
                </a:lnTo>
                <a:lnTo>
                  <a:pt x="0" y="1162050"/>
                </a:lnTo>
                <a:lnTo>
                  <a:pt x="0" y="712735"/>
                </a:lnTo>
                <a:lnTo>
                  <a:pt x="0" y="392657"/>
                </a:lnTo>
                <a:lnTo>
                  <a:pt x="0" y="342723"/>
                </a:lnTo>
                <a:cubicBezTo>
                  <a:pt x="0" y="218648"/>
                  <a:pt x="50291" y="106319"/>
                  <a:pt x="131601" y="25009"/>
                </a:cubicBezTo>
                <a:close/>
              </a:path>
            </a:pathLst>
          </a:custGeom>
          <a:solidFill>
            <a:srgbClr val="0078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076843" y="550246"/>
            <a:ext cx="56541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Roboto" panose="02000000000000000000" pitchFamily="2" charset="0"/>
                <a:ea typeface="굴림" panose="020B0600000101010101" pitchFamily="50" charset="-127"/>
              </a:rPr>
              <a:t>Method</a:t>
            </a:r>
            <a:r>
              <a:rPr lang="en-US" altLang="ko-KR" sz="3200" b="1" dirty="0">
                <a:solidFill>
                  <a:schemeClr val="bg1"/>
                </a:solidFill>
                <a:latin typeface="Roboto" panose="02000000000000000000" pitchFamily="2" charset="0"/>
                <a:ea typeface="굴림" panose="020B0600000101010101" pitchFamily="50" charset="-127"/>
              </a:rPr>
              <a:t> / </a:t>
            </a:r>
            <a:r>
              <a:rPr lang="en-US" altLang="ko-KR" sz="3600" b="1" dirty="0">
                <a:solidFill>
                  <a:schemeClr val="bg1"/>
                </a:solidFill>
                <a:latin typeface="Roboto" panose="02000000000000000000" pitchFamily="2" charset="0"/>
                <a:ea typeface="굴림" panose="020B0600000101010101" pitchFamily="50" charset="-127"/>
              </a:rPr>
              <a:t>Expected result</a:t>
            </a:r>
            <a:endParaRPr lang="ko-KR" altLang="en-US" sz="3600" b="1" dirty="0">
              <a:solidFill>
                <a:schemeClr val="bg1"/>
              </a:solidFill>
              <a:latin typeface="Roboto" panose="02000000000000000000" pitchFamily="2" charset="0"/>
              <a:ea typeface="굴림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B7B180-B542-4F5C-BEFB-E2FE64E6E647}"/>
              </a:ext>
            </a:extLst>
          </p:cNvPr>
          <p:cNvSpPr txBox="1"/>
          <p:nvPr/>
        </p:nvSpPr>
        <p:spPr>
          <a:xfrm>
            <a:off x="323846" y="1899209"/>
            <a:ext cx="11530102" cy="420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    As I make training data while training, I`ll suffer from lack of training data, so </a:t>
            </a:r>
            <a:r>
              <a:rPr lang="en-US" altLang="ko-KR" b="1" dirty="0">
                <a:latin typeface="Roboto" panose="02000000000000000000" pitchFamily="2" charset="0"/>
                <a:ea typeface="Roboto" panose="02000000000000000000" pitchFamily="2" charset="0"/>
              </a:rPr>
              <a:t>model-free</a:t>
            </a: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 method will be better than model-based method. While cliff walking environment have few(&lt;100) state, RSSI map`s state is almost continuous space(&gt;50000), </a:t>
            </a:r>
            <a:r>
              <a:rPr lang="en-US" altLang="ko-KR" b="1" dirty="0">
                <a:latin typeface="Roboto" panose="02000000000000000000" pitchFamily="2" charset="0"/>
                <a:ea typeface="Roboto" panose="02000000000000000000" pitchFamily="2" charset="0"/>
              </a:rPr>
              <a:t>policy-based method</a:t>
            </a: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 can be more effective than value-based method which is vulnerable to curse of dimensionality. I`ll try various policy-based method to find the method that suits for my environment..</a:t>
            </a:r>
          </a:p>
          <a:p>
            <a:pPr>
              <a:lnSpc>
                <a:spcPct val="150000"/>
              </a:lnSpc>
            </a:pPr>
            <a:endParaRPr lang="en-US" altLang="ko-KR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Roboto" panose="02000000000000000000" pitchFamily="2" charset="0"/>
                <a:ea typeface="Roboto" panose="02000000000000000000" pitchFamily="2" charset="0"/>
              </a:rPr>
              <a:t>   Final goal is to define the model that makes node link relationship on given map and it`s not easy to evaluate the performance of model. With the map having node link relationship, I want to enhance the localization accuracy of my team`s algorithm.</a:t>
            </a:r>
          </a:p>
          <a:p>
            <a:pPr>
              <a:lnSpc>
                <a:spcPct val="150000"/>
              </a:lnSpc>
            </a:pPr>
            <a:endParaRPr lang="ko-KR" altLang="en-US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736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359</Words>
  <Application>Microsoft Office PowerPoint</Application>
  <PresentationFormat>와이드스크린</PresentationFormat>
  <Paragraphs>21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Roboto</vt:lpstr>
      <vt:lpstr>굴림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nayoun kim</dc:creator>
  <cp:lastModifiedBy>KYUNG HANKYEOL</cp:lastModifiedBy>
  <cp:revision>119</cp:revision>
  <dcterms:created xsi:type="dcterms:W3CDTF">2014-11-11T07:47:07Z</dcterms:created>
  <dcterms:modified xsi:type="dcterms:W3CDTF">2020-06-05T14:54:49Z</dcterms:modified>
</cp:coreProperties>
</file>

<file path=docProps/thumbnail.jpeg>
</file>